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charts/chart1.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C554F"/>
        </a:fontRef>
        <a:srgbClr val="5C554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wholeTbl>
    <a:band2H>
      <a:tcTxStyle b="def" i="def"/>
      <a:tcStyle>
        <a:tcBdr/>
        <a:fill>
          <a:solidFill>
            <a:srgbClr val="5C554F">
              <a:alpha val="12000"/>
            </a:srgbClr>
          </a:solidFill>
        </a:fill>
      </a:tcStyle>
    </a:band2H>
    <a:firstCol>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Col>
    <a:la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lastRow>
    <a:fir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Row>
  </a:tblStyle>
  <a:tblStyle styleId="{D51ADE6A-740E-44AE-83CC-AE7238B6C88D}" styleName="">
    <a:tblBg/>
    <a:wholeTb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wholeTbl>
    <a:band2H>
      <a:tcTxStyle b="def" i="def"/>
      <a:tcStyle>
        <a:tcBdr/>
        <a:fill>
          <a:solidFill>
            <a:srgbClr val="EFF1F3"/>
          </a:solidFill>
        </a:fill>
      </a:tcStyle>
    </a:band2H>
    <a:firstCo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Col>
    <a:la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lastRow>
    <a:fir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Row>
  </a:tblStyle>
  <a:tblStyle styleId="{4A9BC294-FFE2-49D5-8D69-9E1BD2C41BD5}" styleName="">
    <a:tblBg/>
    <a:wholeTb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wholeTbl>
    <a:band2H>
      <a:tcTxStyle b="def" i="def"/>
      <a:tcStyle>
        <a:tcBdr/>
        <a:fill>
          <a:solidFill>
            <a:srgbClr val="EFF1F3"/>
          </a:solidFill>
        </a:fill>
      </a:tcStyle>
    </a:band2H>
    <a:firstCo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Col>
    <a:la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lastRow>
    <a:fir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image" Target="../media/image7.png"/><Relationship Id="rId3"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view3D>
      <c:rotX val="18"/>
      <c:hPercent val="37"/>
      <c:rotY val="18"/>
      <c:depthPercent val="27"/>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005"/>
          <c:w val="0.99"/>
          <c:h val="0.9875"/>
        </c:manualLayout>
      </c:layout>
      <c:bar3DChart>
        <c:barDir val="col"/>
        <c:grouping val="clustered"/>
        <c:varyColors val="0"/>
        <c:ser>
          <c:idx val="0"/>
          <c:order val="0"/>
          <c:tx>
            <c:strRef>
              <c:f>Sheet1!$B$1</c:f>
              <c:strCache>
                <c:ptCount val="1"/>
                <c:pt idx="0">
                  <c:v>Non-Gowing Churches</c:v>
                </c:pt>
              </c:strCache>
            </c:strRef>
          </c:tx>
          <c:spPr>
            <a:blipFill rotWithShape="1">
              <a:blip r:embed="rId2"/>
              <a:srcRect l="0" t="0" r="0" b="0"/>
              <a:stretch>
                <a:fillRect/>
              </a:stretch>
            </a:blipFill>
            <a:ln w="12700" cap="flat">
              <a:noFill/>
              <a:miter lim="400000"/>
            </a:ln>
            <a:effectLst>
              <a:outerShdw sx="100000" sy="100000" kx="0" ky="0" algn="tl" rotWithShape="1" blurRad="254000" dist="0" dir="7320000">
                <a:srgbClr val="000000">
                  <a:alpha val="55000"/>
                </a:srgbClr>
              </a:outerShdw>
            </a:effectLst>
            <a:sp3d prstMaterial="matte"/>
          </c:spPr>
          <c:invertIfNegative val="0"/>
          <c:pictureOptions>
            <c:pictureFormat val="stretch"/>
          </c:pictureOptions>
          <c:dLbls>
            <c:numFmt formatCode="#,###&quot;%&quot;" sourceLinked="0"/>
            <c:txPr>
              <a:bodyPr/>
              <a:lstStyle/>
              <a:p>
                <a:pPr>
                  <a:defRPr b="0" i="0" strike="noStrike" sz="3200" u="none">
                    <a:solidFill>
                      <a:srgbClr val="FFFFFF"/>
                    </a:solidFill>
                    <a:effectLst>
                      <a:outerShdw sx="100000" sy="100000" kx="0" ky="0" algn="tl" rotWithShape="1" blurRad="127000" dist="65164" dir="2388334">
                        <a:srgbClr val="000000">
                          <a:alpha val="79310"/>
                        </a:srgbClr>
                      </a:outerShdw>
                    </a:effectLst>
                    <a:latin typeface="Marker Felt"/>
                  </a:defRPr>
                </a:pPr>
              </a:p>
            </c:txPr>
            <c:showLegendKey val="0"/>
            <c:showVal val="1"/>
            <c:showCatName val="0"/>
            <c:showSerName val="0"/>
            <c:showPercent val="0"/>
            <c:showBubbleSize val="0"/>
            <c:showLeaderLines val="0"/>
          </c:dLbls>
          <c:cat>
            <c:strRef>
              <c:f>Sheet1!$A$2:$A$4</c:f>
              <c:strCache>
                <c:ptCount val="3"/>
                <c:pt idx="0">
                  <c:v>1st Time Guest</c:v>
                </c:pt>
                <c:pt idx="1">
                  <c:v>2nd Time Guest</c:v>
                </c:pt>
                <c:pt idx="2">
                  <c:v>3rd Time Guest</c:v>
                </c:pt>
              </c:strCache>
            </c:strRef>
          </c:cat>
          <c:val>
            <c:numRef>
              <c:f>Sheet1!$B$2:$B$4</c:f>
              <c:numCache>
                <c:ptCount val="3"/>
                <c:pt idx="0">
                  <c:v>9.000000</c:v>
                </c:pt>
                <c:pt idx="1">
                  <c:v>17.000000</c:v>
                </c:pt>
                <c:pt idx="2">
                  <c:v>36.000000</c:v>
                </c:pt>
              </c:numCache>
            </c:numRef>
          </c:val>
          <c:shape val="box"/>
        </c:ser>
        <c:ser>
          <c:idx val="1"/>
          <c:order val="1"/>
          <c:tx>
            <c:strRef>
              <c:f>Sheet1!$C$1</c:f>
              <c:strCache>
                <c:ptCount val="1"/>
                <c:pt idx="0">
                  <c:v>Growing Churches</c:v>
                </c:pt>
              </c:strCache>
            </c:strRef>
          </c:tx>
          <c:spPr>
            <a:blipFill rotWithShape="1">
              <a:blip r:embed="rId3"/>
              <a:srcRect l="0" t="0" r="0" b="0"/>
              <a:stretch>
                <a:fillRect/>
              </a:stretch>
            </a:blipFill>
            <a:ln w="12700" cap="flat">
              <a:noFill/>
              <a:miter lim="400000"/>
            </a:ln>
            <a:effectLst>
              <a:outerShdw sx="100000" sy="100000" kx="0" ky="0" algn="tl" rotWithShape="1" blurRad="254000" dist="0" dir="7320000">
                <a:srgbClr val="000000">
                  <a:alpha val="55000"/>
                </a:srgbClr>
              </a:outerShdw>
            </a:effectLst>
            <a:sp3d prstMaterial="matte"/>
          </c:spPr>
          <c:invertIfNegative val="0"/>
          <c:pictureOptions>
            <c:pictureFormat val="stretch"/>
          </c:pictureOptions>
          <c:dLbls>
            <c:numFmt formatCode="#,###&quot;%&quot;" sourceLinked="0"/>
            <c:txPr>
              <a:bodyPr/>
              <a:lstStyle/>
              <a:p>
                <a:pPr>
                  <a:defRPr b="0" i="0" strike="noStrike" sz="3200" u="none">
                    <a:solidFill>
                      <a:srgbClr val="FFFFFF"/>
                    </a:solidFill>
                    <a:effectLst>
                      <a:outerShdw sx="100000" sy="100000" kx="0" ky="0" algn="tl" rotWithShape="1" blurRad="127000" dist="65164" dir="2388334">
                        <a:srgbClr val="000000">
                          <a:alpha val="79310"/>
                        </a:srgbClr>
                      </a:outerShdw>
                    </a:effectLst>
                    <a:latin typeface="Marker Felt"/>
                  </a:defRPr>
                </a:pPr>
              </a:p>
            </c:txPr>
            <c:showLegendKey val="0"/>
            <c:showVal val="1"/>
            <c:showCatName val="0"/>
            <c:showSerName val="0"/>
            <c:showPercent val="0"/>
            <c:showBubbleSize val="0"/>
            <c:showLeaderLines val="0"/>
          </c:dLbls>
          <c:cat>
            <c:strRef>
              <c:f>Sheet1!$A$2:$A$4</c:f>
              <c:strCache>
                <c:ptCount val="3"/>
                <c:pt idx="0">
                  <c:v>1st Time Guest</c:v>
                </c:pt>
                <c:pt idx="1">
                  <c:v>2nd Time Guest</c:v>
                </c:pt>
                <c:pt idx="2">
                  <c:v>3rd Time Guest</c:v>
                </c:pt>
              </c:strCache>
            </c:strRef>
          </c:cat>
          <c:val>
            <c:numRef>
              <c:f>Sheet1!$C$2:$C$4</c:f>
              <c:numCache>
                <c:ptCount val="3"/>
                <c:pt idx="0">
                  <c:v>21.000000</c:v>
                </c:pt>
                <c:pt idx="1">
                  <c:v>38.000000</c:v>
                </c:pt>
                <c:pt idx="2">
                  <c:v>57.000000</c:v>
                </c:pt>
              </c:numCache>
            </c:numRef>
          </c:val>
          <c:shape val="box"/>
        </c:ser>
        <c:gapWidth val="100"/>
        <c:gapDepth val="150"/>
        <c:shape val="box"/>
        <c:axId val="2094734552"/>
        <c:axId val="2094734553"/>
        <c:axId val="2094734554"/>
      </c:bar3DChart>
      <c:catAx>
        <c:axId val="2094734552"/>
        <c:scaling>
          <c:orientation val="minMax"/>
        </c:scaling>
        <c:delete val="0"/>
        <c:axPos val="b"/>
        <c:majorGridlines>
          <c:spPr>
            <a:ln w="12700" cap="flat">
              <a:solidFill>
                <a:srgbClr val="FFFFFF">
                  <a:alpha val="50000"/>
                </a:srgbClr>
              </a:solidFill>
              <a:prstDash val="solid"/>
              <a:miter lim="400000"/>
            </a:ln>
          </c:spPr>
        </c:majorGridlines>
        <c:numFmt formatCode="General" sourceLinked="0"/>
        <c:majorTickMark val="none"/>
        <c:minorTickMark val="none"/>
        <c:tickLblPos val="low"/>
        <c:spPr>
          <a:ln w="12700" cap="flat">
            <a:noFill/>
            <a:prstDash val="solid"/>
            <a:miter lim="400000"/>
          </a:ln>
        </c:spPr>
        <c:txPr>
          <a:bodyPr rot="0"/>
          <a:lstStyle/>
          <a:p>
            <a:pPr>
              <a:defRPr b="0" i="0" strike="noStrike" sz="3600" u="none">
                <a:solidFill>
                  <a:srgbClr val="006288"/>
                </a:solidFill>
                <a:latin typeface="Georgia"/>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FFFFFF">
                  <a:alpha val="50000"/>
                </a:srgbClr>
              </a:solidFill>
              <a:prstDash val="solid"/>
              <a:miter lim="400000"/>
            </a:ln>
          </c:spPr>
        </c:majorGridlines>
        <c:numFmt formatCode="#,###&quot;%&quot;" sourceLinked="0"/>
        <c:majorTickMark val="none"/>
        <c:minorTickMark val="none"/>
        <c:tickLblPos val="high"/>
        <c:spPr>
          <a:ln w="12700" cap="flat">
            <a:noFill/>
            <a:prstDash val="solid"/>
            <a:miter lim="400000"/>
          </a:ln>
        </c:spPr>
        <c:txPr>
          <a:bodyPr rot="0"/>
          <a:lstStyle/>
          <a:p>
            <a:pPr>
              <a:defRPr b="0" i="0" strike="noStrike" sz="3600" u="none">
                <a:solidFill>
                  <a:srgbClr val="006288"/>
                </a:solidFill>
                <a:latin typeface="Georgia"/>
              </a:defRPr>
            </a:pPr>
          </a:p>
        </c:txPr>
        <c:crossAx val="2094734552"/>
        <c:crosses val="autoZero"/>
        <c:crossBetween val="between"/>
        <c:majorUnit val="12"/>
        <c:minorUnit val="6"/>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legend>
      <c:legendPos val="r"/>
      <c:layout>
        <c:manualLayout>
          <c:xMode val="edge"/>
          <c:yMode val="edge"/>
          <c:x val="0.0527361"/>
          <c:y val="0.0311094"/>
          <c:w val="0.404892"/>
          <c:h val="0.175326"/>
        </c:manualLayout>
      </c:layout>
      <c:overlay val="1"/>
      <c:spPr>
        <a:noFill/>
        <a:ln w="12700" cap="flat">
          <a:noFill/>
          <a:miter lim="400000"/>
        </a:ln>
        <a:effectLst/>
      </c:spPr>
      <c:txPr>
        <a:bodyPr rot="0"/>
        <a:lstStyle/>
        <a:p>
          <a:pPr>
            <a:defRPr b="0" i="0" strike="noStrike" sz="5200" u="none">
              <a:solidFill>
                <a:srgbClr val="006288"/>
              </a:solidFill>
              <a:latin typeface="Georgia"/>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9" name="Shape 149"/>
          <p:cNvSpPr/>
          <p:nvPr>
            <p:ph type="sldImg"/>
          </p:nvPr>
        </p:nvSpPr>
        <p:spPr>
          <a:xfrm>
            <a:off x="1143000" y="685800"/>
            <a:ext cx="4572000" cy="3429000"/>
          </a:xfrm>
          <a:prstGeom prst="rect">
            <a:avLst/>
          </a:prstGeom>
        </p:spPr>
        <p:txBody>
          <a:bodyPr/>
          <a:lstStyle/>
          <a:p>
            <a:pPr/>
          </a:p>
        </p:txBody>
      </p:sp>
      <p:sp>
        <p:nvSpPr>
          <p:cNvPr id="150" name="Shape 1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3000">
        <a:latin typeface="Lucida Grande"/>
        <a:ea typeface="Lucida Grande"/>
        <a:cs typeface="Lucida Grande"/>
        <a:sym typeface="Lucida Grande"/>
      </a:defRPr>
    </a:lvl1pPr>
    <a:lvl2pPr indent="228600" defTabSz="584200" latinLnBrk="0">
      <a:defRPr sz="3000">
        <a:latin typeface="Lucida Grande"/>
        <a:ea typeface="Lucida Grande"/>
        <a:cs typeface="Lucida Grande"/>
        <a:sym typeface="Lucida Grande"/>
      </a:defRPr>
    </a:lvl2pPr>
    <a:lvl3pPr indent="457200" defTabSz="584200" latinLnBrk="0">
      <a:defRPr sz="3000">
        <a:latin typeface="Lucida Grande"/>
        <a:ea typeface="Lucida Grande"/>
        <a:cs typeface="Lucida Grande"/>
        <a:sym typeface="Lucida Grande"/>
      </a:defRPr>
    </a:lvl3pPr>
    <a:lvl4pPr indent="685800" defTabSz="584200" latinLnBrk="0">
      <a:defRPr sz="3000">
        <a:latin typeface="Lucida Grande"/>
        <a:ea typeface="Lucida Grande"/>
        <a:cs typeface="Lucida Grande"/>
        <a:sym typeface="Lucida Grande"/>
      </a:defRPr>
    </a:lvl4pPr>
    <a:lvl5pPr indent="914400" defTabSz="584200" latinLnBrk="0">
      <a:defRPr sz="3000">
        <a:latin typeface="Lucida Grande"/>
        <a:ea typeface="Lucida Grande"/>
        <a:cs typeface="Lucida Grande"/>
        <a:sym typeface="Lucida Grande"/>
      </a:defRPr>
    </a:lvl5pPr>
    <a:lvl6pPr indent="1143000" defTabSz="584200" latinLnBrk="0">
      <a:defRPr sz="3000">
        <a:latin typeface="Lucida Grande"/>
        <a:ea typeface="Lucida Grande"/>
        <a:cs typeface="Lucida Grande"/>
        <a:sym typeface="Lucida Grande"/>
      </a:defRPr>
    </a:lvl6pPr>
    <a:lvl7pPr indent="1371600" defTabSz="584200" latinLnBrk="0">
      <a:defRPr sz="3000">
        <a:latin typeface="Lucida Grande"/>
        <a:ea typeface="Lucida Grande"/>
        <a:cs typeface="Lucida Grande"/>
        <a:sym typeface="Lucida Grande"/>
      </a:defRPr>
    </a:lvl7pPr>
    <a:lvl8pPr indent="1600200" defTabSz="584200" latinLnBrk="0">
      <a:defRPr sz="3000">
        <a:latin typeface="Lucida Grande"/>
        <a:ea typeface="Lucida Grande"/>
        <a:cs typeface="Lucida Grande"/>
        <a:sym typeface="Lucida Grande"/>
      </a:defRPr>
    </a:lvl8pPr>
    <a:lvl9pPr indent="1828800" defTabSz="584200" latinLnBrk="0">
      <a:defRPr sz="30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405312" y="3482578"/>
            <a:ext cx="15573376" cy="4107657"/>
          </a:xfrm>
          <a:prstGeom prst="rect">
            <a:avLst/>
          </a:prstGeom>
        </p:spPr>
        <p:txBody>
          <a:bodyPr anchor="b"/>
          <a:lstStyle/>
          <a:p>
            <a:pPr/>
            <a:r>
              <a:t>Title Text</a:t>
            </a:r>
          </a:p>
        </p:txBody>
      </p:sp>
      <p:sp>
        <p:nvSpPr>
          <p:cNvPr id="12" name="Body Level One…"/>
          <p:cNvSpPr txBox="1"/>
          <p:nvPr>
            <p:ph type="body" sz="quarter" idx="1"/>
          </p:nvPr>
        </p:nvSpPr>
        <p:spPr>
          <a:xfrm>
            <a:off x="4405312" y="7572375"/>
            <a:ext cx="15573376" cy="1982391"/>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pic>
        <p:nvPicPr>
          <p:cNvPr id="91" name="brush-1_hi-res.png" descr="brush-1_hi-res.png"/>
          <p:cNvPicPr>
            <a:picLocks noChangeAspect="1"/>
          </p:cNvPicPr>
          <p:nvPr/>
        </p:nvPicPr>
        <p:blipFill>
          <a:blip r:embed="rId2">
            <a:extLst/>
          </a:blip>
          <a:stretch>
            <a:fillRect/>
          </a:stretch>
        </p:blipFill>
        <p:spPr>
          <a:xfrm>
            <a:off x="3051640" y="9447552"/>
            <a:ext cx="16469812" cy="964408"/>
          </a:xfrm>
          <a:prstGeom prst="rect">
            <a:avLst/>
          </a:prstGeom>
          <a:ln w="12700">
            <a:miter lim="400000"/>
          </a:ln>
        </p:spPr>
      </p:pic>
      <p:sp>
        <p:nvSpPr>
          <p:cNvPr id="92" name="Image"/>
          <p:cNvSpPr/>
          <p:nvPr>
            <p:ph type="pic" sz="half" idx="21"/>
          </p:nvPr>
        </p:nvSpPr>
        <p:spPr>
          <a:xfrm>
            <a:off x="5589905" y="1107281"/>
            <a:ext cx="12594456" cy="8340329"/>
          </a:xfrm>
          <a:prstGeom prst="rect">
            <a:avLst/>
          </a:prstGeom>
          <a:ln w="9525">
            <a:round/>
          </a:ln>
        </p:spPr>
        <p:txBody>
          <a:bodyPr lIns="91439" tIns="45719" rIns="91439" bIns="45719" anchor="t"/>
          <a:lstStyle/>
          <a:p>
            <a:pPr/>
          </a:p>
        </p:txBody>
      </p:sp>
      <p:sp>
        <p:nvSpPr>
          <p:cNvPr id="93" name="Title Text"/>
          <p:cNvSpPr txBox="1"/>
          <p:nvPr>
            <p:ph type="title"/>
          </p:nvPr>
        </p:nvSpPr>
        <p:spPr>
          <a:xfrm>
            <a:off x="4405312" y="9108281"/>
            <a:ext cx="15573376" cy="2571751"/>
          </a:xfrm>
          <a:prstGeom prst="rect">
            <a:avLst/>
          </a:prstGeom>
        </p:spPr>
        <p:txBody>
          <a:bodyPr anchor="b"/>
          <a:lstStyle/>
          <a:p>
            <a:pPr/>
            <a:r>
              <a:t>Title Text</a:t>
            </a:r>
          </a:p>
        </p:txBody>
      </p:sp>
      <p:sp>
        <p:nvSpPr>
          <p:cNvPr id="94" name="Body Level One…"/>
          <p:cNvSpPr txBox="1"/>
          <p:nvPr>
            <p:ph type="body" sz="quarter" idx="1"/>
          </p:nvPr>
        </p:nvSpPr>
        <p:spPr>
          <a:xfrm>
            <a:off x="4405312" y="11662171"/>
            <a:ext cx="15573376" cy="1410892"/>
          </a:xfrm>
          <a:prstGeom prst="rect">
            <a:avLst/>
          </a:prstGeom>
        </p:spPr>
        <p:txBody>
          <a:bodyPr anchor="t"/>
          <a:lstStyle>
            <a:lvl1pPr marL="0" indent="0" algn="ctr">
              <a:spcBef>
                <a:spcPts val="0"/>
              </a:spcBef>
              <a:buSzTx/>
              <a:buNone/>
              <a:defRPr cap="all" sz="4400"/>
            </a:lvl1pPr>
            <a:lvl2pPr marL="0" indent="0" algn="ctr">
              <a:spcBef>
                <a:spcPts val="0"/>
              </a:spcBef>
              <a:buSzTx/>
              <a:buNone/>
              <a:defRPr cap="all" sz="4400"/>
            </a:lvl2pPr>
            <a:lvl3pPr marL="0" indent="0" algn="ctr">
              <a:spcBef>
                <a:spcPts val="0"/>
              </a:spcBef>
              <a:buSzTx/>
              <a:buNone/>
              <a:defRPr cap="all" sz="4400"/>
            </a:lvl3pPr>
            <a:lvl4pPr marL="0" indent="0" algn="ctr">
              <a:spcBef>
                <a:spcPts val="0"/>
              </a:spcBef>
              <a:buSzTx/>
              <a:buNone/>
              <a:defRPr cap="all" sz="4400"/>
            </a:lvl4pPr>
            <a:lvl5pPr marL="0" indent="0" algn="ctr">
              <a:spcBef>
                <a:spcPts val="0"/>
              </a:spcBef>
              <a:buSzTx/>
              <a:buNone/>
              <a:defRPr cap="all" sz="44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2"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03" name="Image"/>
          <p:cNvSpPr/>
          <p:nvPr>
            <p:ph type="pic" sz="half" idx="21"/>
          </p:nvPr>
        </p:nvSpPr>
        <p:spPr>
          <a:xfrm>
            <a:off x="9983670" y="4250531"/>
            <a:ext cx="12540519" cy="8304610"/>
          </a:xfrm>
          <a:prstGeom prst="rect">
            <a:avLst/>
          </a:prstGeom>
          <a:ln w="9525">
            <a:round/>
          </a:ln>
        </p:spPr>
        <p:txBody>
          <a:bodyPr lIns="91439" tIns="45719" rIns="91439" bIns="45719" anchor="t"/>
          <a:lstStyle/>
          <a:p>
            <a:pPr/>
          </a:p>
        </p:txBody>
      </p:sp>
      <p:sp>
        <p:nvSpPr>
          <p:cNvPr id="104" name="Title Text"/>
          <p:cNvSpPr txBox="1"/>
          <p:nvPr>
            <p:ph type="title"/>
          </p:nvPr>
        </p:nvSpPr>
        <p:spPr>
          <a:prstGeom prst="rect">
            <a:avLst/>
          </a:prstGeom>
        </p:spPr>
        <p:txBody>
          <a:bodyPr/>
          <a:lstStyle/>
          <a:p>
            <a:pPr/>
            <a:r>
              <a:t>Title Text</a:t>
            </a:r>
          </a:p>
        </p:txBody>
      </p:sp>
      <p:sp>
        <p:nvSpPr>
          <p:cNvPr id="105" name="Body Level One…"/>
          <p:cNvSpPr txBox="1"/>
          <p:nvPr>
            <p:ph type="body" sz="quarter" idx="1"/>
          </p:nvPr>
        </p:nvSpPr>
        <p:spPr>
          <a:xfrm>
            <a:off x="4405312"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3"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14" name="Title Text"/>
          <p:cNvSpPr txBox="1"/>
          <p:nvPr>
            <p:ph type="title"/>
          </p:nvPr>
        </p:nvSpPr>
        <p:spPr>
          <a:prstGeom prst="rect">
            <a:avLst/>
          </a:prstGeom>
        </p:spPr>
        <p:txBody>
          <a:bodyPr/>
          <a:lstStyle/>
          <a:p>
            <a:pPr/>
            <a:r>
              <a:t>Title Text</a:t>
            </a:r>
          </a:p>
        </p:txBody>
      </p:sp>
      <p:sp>
        <p:nvSpPr>
          <p:cNvPr id="115" name="Body Level One…"/>
          <p:cNvSpPr txBox="1"/>
          <p:nvPr>
            <p:ph type="body" sz="quarter" idx="1"/>
          </p:nvPr>
        </p:nvSpPr>
        <p:spPr>
          <a:xfrm>
            <a:off x="4405312"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3"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quarter" idx="1"/>
          </p:nvPr>
        </p:nvSpPr>
        <p:spPr>
          <a:xfrm>
            <a:off x="12906375"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Slide Number"/>
          <p:cNvSpPr txBox="1"/>
          <p:nvPr>
            <p:ph type="sldNum" sz="quarter" idx="2"/>
          </p:nvPr>
        </p:nvSpPr>
        <p:spPr>
          <a:xfrm>
            <a:off x="12020629" y="13037343"/>
            <a:ext cx="342742" cy="386557"/>
          </a:xfrm>
          <a:prstGeom prst="rect">
            <a:avLst/>
          </a:prstGeom>
        </p:spPr>
        <p:txBody>
          <a:bodyPr lIns="53578" tIns="53578" rIns="53578" bIns="53578"/>
          <a:lstStyle>
            <a:lvl1pPr defTabSz="457200">
              <a:lnSpc>
                <a:spcPts val="2100"/>
              </a:lnSpc>
              <a:tabLst>
                <a:tab pos="1066800" algn="l"/>
              </a:tabLst>
              <a:defRPr sz="1800">
                <a:solidFill>
                  <a:srgbClr val="483F36"/>
                </a:solidFill>
                <a:latin typeface="Hoefler Text"/>
                <a:ea typeface="Hoefler Text"/>
                <a:cs typeface="Hoefler Text"/>
                <a:sym typeface="Hoefler Tex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14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141" name="Title Text"/>
          <p:cNvSpPr txBox="1"/>
          <p:nvPr>
            <p:ph type="title"/>
          </p:nvPr>
        </p:nvSpPr>
        <p:spPr>
          <a:prstGeom prst="rect">
            <a:avLst/>
          </a:prstGeom>
        </p:spPr>
        <p:txBody>
          <a:bodyPr/>
          <a:lstStyle/>
          <a:p>
            <a:pPr/>
            <a:r>
              <a:t>Title Text</a:t>
            </a:r>
          </a:p>
        </p:txBody>
      </p:sp>
      <p:sp>
        <p:nvSpPr>
          <p:cNvPr id="14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2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21" name="Title Text"/>
          <p:cNvSpPr txBox="1"/>
          <p:nvPr>
            <p:ph type="title"/>
          </p:nvPr>
        </p:nvSpPr>
        <p:spPr>
          <a:prstGeom prst="rect">
            <a:avLst/>
          </a:prstGeom>
        </p:spPr>
        <p:txBody>
          <a:bodyPr/>
          <a:lstStyle/>
          <a:p>
            <a:pPr/>
            <a:r>
              <a:t>Title Text</a:t>
            </a:r>
          </a:p>
        </p:txBody>
      </p:sp>
      <p:sp>
        <p:nvSpPr>
          <p:cNvPr id="2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A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0"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pic>
        <p:nvPicPr>
          <p:cNvPr id="4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4405312" y="4357687"/>
            <a:ext cx="15573376" cy="8036720"/>
          </a:xfrm>
          <a:prstGeom prst="rect">
            <a:avLst/>
          </a:prstGeom>
        </p:spPr>
        <p:txBody>
          <a:bodyPr numCol="2" spcCol="778668" anchor="t"/>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0"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65"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A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4"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75" name="Title Text"/>
          <p:cNvSpPr txBox="1"/>
          <p:nvPr>
            <p:ph type="title"/>
          </p:nvPr>
        </p:nvSpPr>
        <p:spPr>
          <a:prstGeom prst="rect">
            <a:avLst/>
          </a:prstGeom>
        </p:spPr>
        <p:txBody>
          <a:body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83" name="Title Text"/>
          <p:cNvSpPr txBox="1"/>
          <p:nvPr>
            <p:ph type="title"/>
          </p:nvPr>
        </p:nvSpPr>
        <p:spPr>
          <a:xfrm>
            <a:off x="4405312" y="4804171"/>
            <a:ext cx="15573376" cy="4107658"/>
          </a:xfrm>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405312" y="1857375"/>
            <a:ext cx="15573376" cy="10001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4405312" y="428625"/>
            <a:ext cx="15573376" cy="292893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Title Text</a:t>
            </a:r>
          </a:p>
        </p:txBody>
      </p:sp>
      <p:sp>
        <p:nvSpPr>
          <p:cNvPr id="4" name="Slide Number"/>
          <p:cNvSpPr txBox="1"/>
          <p:nvPr>
            <p:ph type="sldNum" sz="quarter" idx="2"/>
          </p:nvPr>
        </p:nvSpPr>
        <p:spPr>
          <a:xfrm>
            <a:off x="11965582" y="13305234"/>
            <a:ext cx="434976" cy="460376"/>
          </a:xfrm>
          <a:prstGeom prst="rect">
            <a:avLst/>
          </a:prstGeom>
          <a:ln w="12700">
            <a:miter lim="400000"/>
          </a:ln>
        </p:spPr>
        <p:txBody>
          <a:bodyPr wrap="none" lIns="71437" tIns="71437" rIns="71437" bIns="71437">
            <a:spAutoFit/>
          </a:bodyPr>
          <a:lstStyle>
            <a:lvl1pPr algn="ctr" defTabSz="584200">
              <a:defRPr sz="2200">
                <a:solidFill>
                  <a:srgbClr val="BE3F2B"/>
                </a:solidFill>
                <a:latin typeface="+mn-lt"/>
                <a:ea typeface="+mn-ea"/>
                <a:cs typeface="+mn-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9pPr>
    </p:titleStyle>
    <p:bodyStyle>
      <a:lvl1pPr marL="556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1pPr>
      <a:lvl2pPr marL="1000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2pPr>
      <a:lvl3pPr marL="1445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3pPr>
      <a:lvl4pPr marL="1889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4pPr>
      <a:lvl5pPr marL="2334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5pPr>
      <a:lvl6pPr marL="2778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6pPr>
      <a:lvl7pPr marL="3223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7pPr>
      <a:lvl8pPr marL="3667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8pPr>
      <a:lvl9pPr marL="4112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xml"/><Relationship Id="rId3"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52" name="door.jpg" descr="door.jpg"/>
          <p:cNvPicPr>
            <a:picLocks noChangeAspect="1"/>
          </p:cNvPicPr>
          <p:nvPr/>
        </p:nvPicPr>
        <p:blipFill>
          <a:blip r:embed="rId2">
            <a:extLst/>
          </a:blip>
          <a:stretch>
            <a:fillRect/>
          </a:stretch>
        </p:blipFill>
        <p:spPr>
          <a:xfrm>
            <a:off x="10444283" y="6298"/>
            <a:ext cx="13934743" cy="13703404"/>
          </a:xfrm>
          <a:prstGeom prst="rect">
            <a:avLst/>
          </a:prstGeom>
          <a:ln w="12700">
            <a:miter lim="400000"/>
          </a:ln>
        </p:spPr>
      </p:pic>
      <p:pic>
        <p:nvPicPr>
          <p:cNvPr id="153" name="Open Door Text2.psd" descr="Open Door Text2.psd"/>
          <p:cNvPicPr>
            <a:picLocks noChangeAspect="1"/>
          </p:cNvPicPr>
          <p:nvPr/>
        </p:nvPicPr>
        <p:blipFill>
          <a:blip r:embed="rId3">
            <a:extLst/>
          </a:blip>
          <a:stretch>
            <a:fillRect/>
          </a:stretch>
        </p:blipFill>
        <p:spPr>
          <a:xfrm>
            <a:off x="11214637" y="6417072"/>
            <a:ext cx="12524909" cy="6117431"/>
          </a:xfrm>
          <a:prstGeom prst="rect">
            <a:avLst/>
          </a:prstGeom>
          <a:ln w="12700">
            <a:miter lim="400000"/>
          </a:ln>
        </p:spPr>
      </p:pic>
      <p:pic>
        <p:nvPicPr>
          <p:cNvPr id="154" name="door text.psd" descr="door text.psd"/>
          <p:cNvPicPr>
            <a:picLocks noChangeAspect="1"/>
          </p:cNvPicPr>
          <p:nvPr/>
        </p:nvPicPr>
        <p:blipFill>
          <a:blip r:embed="rId4">
            <a:extLst/>
          </a:blip>
          <a:stretch>
            <a:fillRect/>
          </a:stretch>
        </p:blipFill>
        <p:spPr>
          <a:xfrm>
            <a:off x="-392113" y="-200025"/>
            <a:ext cx="11331335" cy="668258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9" name="The Hospitality Blessing"/>
          <p:cNvSpPr txBox="1"/>
          <p:nvPr>
            <p:ph type="title"/>
          </p:nvPr>
        </p:nvSpPr>
        <p:spPr>
          <a:xfrm>
            <a:off x="930825" y="428625"/>
            <a:ext cx="22522349" cy="2928938"/>
          </a:xfrm>
          <a:prstGeom prst="rect">
            <a:avLst/>
          </a:prstGeom>
        </p:spPr>
        <p:txBody>
          <a:bodyPr/>
          <a:lstStyle>
            <a:lvl1pPr>
              <a:defRPr spc="-275" sz="11000">
                <a:solidFill>
                  <a:srgbClr val="A94400"/>
                </a:solidFill>
              </a:defRPr>
            </a:lvl1pPr>
          </a:lstStyle>
          <a:p>
            <a:pPr/>
            <a:r>
              <a:t>The Hospitality Blessing</a:t>
            </a:r>
          </a:p>
        </p:txBody>
      </p:sp>
      <p:pic>
        <p:nvPicPr>
          <p:cNvPr id="190"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91" name="Revelation 3:20"/>
          <p:cNvSpPr txBox="1"/>
          <p:nvPr>
            <p:ph type="body" idx="1"/>
          </p:nvPr>
        </p:nvSpPr>
        <p:spPr>
          <a:xfrm>
            <a:off x="955755" y="4234246"/>
            <a:ext cx="22472490" cy="8333353"/>
          </a:xfrm>
          <a:prstGeom prst="rect">
            <a:avLst/>
          </a:prstGeom>
        </p:spPr>
        <p:txBody>
          <a:bodyPr anchor="t"/>
          <a:lstStyle>
            <a:lvl1pPr>
              <a:buBlip>
                <a:blip r:embed="rId3"/>
              </a:buBlip>
              <a:defRPr sz="7500">
                <a:solidFill>
                  <a:srgbClr val="A94400"/>
                </a:solidFill>
              </a:defRPr>
            </a:lvl1pPr>
          </a:lstStyle>
          <a:p>
            <a:pPr/>
            <a:r>
              <a:t>Revelation 3:20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93" name="The Hospitality Blessing"/>
          <p:cNvSpPr txBox="1"/>
          <p:nvPr>
            <p:ph type="title"/>
          </p:nvPr>
        </p:nvSpPr>
        <p:spPr>
          <a:xfrm>
            <a:off x="930825" y="428625"/>
            <a:ext cx="22522349" cy="2928938"/>
          </a:xfrm>
          <a:prstGeom prst="rect">
            <a:avLst/>
          </a:prstGeom>
        </p:spPr>
        <p:txBody>
          <a:bodyPr/>
          <a:lstStyle>
            <a:lvl1pPr>
              <a:defRPr spc="-275" sz="11000">
                <a:solidFill>
                  <a:srgbClr val="A94400"/>
                </a:solidFill>
              </a:defRPr>
            </a:lvl1pPr>
          </a:lstStyle>
          <a:p>
            <a:pPr/>
            <a:r>
              <a:t>The Hospitality Blessing</a:t>
            </a:r>
          </a:p>
        </p:txBody>
      </p:sp>
      <p:pic>
        <p:nvPicPr>
          <p:cNvPr id="194"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95" name="“God is displeased with the selfish interest so often manifested for ‘me and my family.’ Every family that cherishes this spirit needs to be converted by the pure principles exemplified in the life of Christ. Those who shut themselves up within themselve"/>
          <p:cNvSpPr txBox="1"/>
          <p:nvPr>
            <p:ph type="body" idx="1"/>
          </p:nvPr>
        </p:nvSpPr>
        <p:spPr>
          <a:xfrm>
            <a:off x="955756" y="3630996"/>
            <a:ext cx="22472489" cy="8333353"/>
          </a:xfrm>
          <a:prstGeom prst="rect">
            <a:avLst/>
          </a:prstGeom>
        </p:spPr>
        <p:txBody>
          <a:bodyPr anchor="t"/>
          <a:lstStyle>
            <a:lvl1pPr>
              <a:buBlip>
                <a:blip r:embed="rId3"/>
              </a:buBlip>
              <a:defRPr sz="7500">
                <a:solidFill>
                  <a:srgbClr val="A94400"/>
                </a:solidFill>
              </a:defRPr>
            </a:lvl1pPr>
          </a:lstStyle>
          <a:p>
            <a:pPr/>
            <a:r>
              <a:t>“God is displeased with the selfish interest so often manifested for ‘me and my family.’ Every family that cherishes this spirit needs to be converted by the pure principles exemplified in the life of Christ. Those who shut themselves up within themselves, who are unwilling to be drawn upon to entertain visitors, lose many blessings.” White, 9T, p. 343</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97" name="door.jpg" descr="door.jpg"/>
          <p:cNvPicPr>
            <a:picLocks noChangeAspect="1"/>
          </p:cNvPicPr>
          <p:nvPr/>
        </p:nvPicPr>
        <p:blipFill>
          <a:blip r:embed="rId2">
            <a:extLst/>
          </a:blip>
          <a:stretch>
            <a:fillRect/>
          </a:stretch>
        </p:blipFill>
        <p:spPr>
          <a:xfrm>
            <a:off x="10444283" y="6298"/>
            <a:ext cx="13934743" cy="13703404"/>
          </a:xfrm>
          <a:prstGeom prst="rect">
            <a:avLst/>
          </a:prstGeom>
          <a:ln w="12700">
            <a:miter lim="400000"/>
          </a:ln>
        </p:spPr>
      </p:pic>
      <p:pic>
        <p:nvPicPr>
          <p:cNvPr id="198" name="door text.psd" descr="door text.psd"/>
          <p:cNvPicPr>
            <a:picLocks noChangeAspect="1"/>
          </p:cNvPicPr>
          <p:nvPr/>
        </p:nvPicPr>
        <p:blipFill>
          <a:blip r:embed="rId3">
            <a:extLst/>
          </a:blip>
          <a:stretch>
            <a:fillRect/>
          </a:stretch>
        </p:blipFill>
        <p:spPr>
          <a:xfrm>
            <a:off x="-392113" y="-200025"/>
            <a:ext cx="11331335" cy="6682583"/>
          </a:xfrm>
          <a:prstGeom prst="rect">
            <a:avLst/>
          </a:prstGeom>
          <a:ln w="12700">
            <a:miter lim="400000"/>
          </a:ln>
        </p:spPr>
      </p:pic>
      <p:pic>
        <p:nvPicPr>
          <p:cNvPr id="199" name="Open Door Text3.psd" descr="Open Door Text3.psd"/>
          <p:cNvPicPr>
            <a:picLocks noChangeAspect="1"/>
          </p:cNvPicPr>
          <p:nvPr/>
        </p:nvPicPr>
        <p:blipFill>
          <a:blip r:embed="rId4">
            <a:extLst/>
          </a:blip>
          <a:stretch>
            <a:fillRect/>
          </a:stretch>
        </p:blipFill>
        <p:spPr>
          <a:xfrm>
            <a:off x="11447596" y="6568859"/>
            <a:ext cx="11928117" cy="582594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56" name="“Practice hospitality.” Romans 12:13"/>
          <p:cNvSpPr txBox="1"/>
          <p:nvPr>
            <p:ph type="body" idx="1"/>
          </p:nvPr>
        </p:nvSpPr>
        <p:spPr>
          <a:xfrm>
            <a:off x="928689" y="4357687"/>
            <a:ext cx="22526624" cy="8036720"/>
          </a:xfrm>
          <a:prstGeom prst="rect">
            <a:avLst/>
          </a:prstGeom>
        </p:spPr>
        <p:txBody>
          <a:bodyPr anchor="t"/>
          <a:lstStyle>
            <a:lvl1pPr marL="556126" indent="-556126">
              <a:buBlip>
                <a:blip r:embed="rId2"/>
              </a:buBlip>
              <a:defRPr sz="7500">
                <a:solidFill>
                  <a:srgbClr val="A94400"/>
                </a:solidFill>
              </a:defRPr>
            </a:lvl1pPr>
          </a:lstStyle>
          <a:p>
            <a:pPr/>
            <a:r>
              <a:t>“Practice hospitality.” Romans 12:13</a:t>
            </a:r>
          </a:p>
        </p:txBody>
      </p:sp>
      <p:pic>
        <p:nvPicPr>
          <p:cNvPr id="157"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59" name="Hospitality"/>
          <p:cNvSpPr txBox="1"/>
          <p:nvPr>
            <p:ph type="title"/>
          </p:nvPr>
        </p:nvSpPr>
        <p:spPr>
          <a:prstGeom prst="rect">
            <a:avLst/>
          </a:prstGeom>
        </p:spPr>
        <p:txBody>
          <a:bodyPr/>
          <a:lstStyle>
            <a:lvl1pPr>
              <a:defRPr>
                <a:solidFill>
                  <a:srgbClr val="A94400"/>
                </a:solidFill>
              </a:defRPr>
            </a:lvl1pPr>
          </a:lstStyle>
          <a:p>
            <a:pPr/>
            <a:r>
              <a:t>Hospitality</a:t>
            </a:r>
          </a:p>
        </p:txBody>
      </p:sp>
      <p:sp>
        <p:nvSpPr>
          <p:cNvPr id="160" name="Hospitality - philoxenos…"/>
          <p:cNvSpPr txBox="1"/>
          <p:nvPr>
            <p:ph type="body" idx="1"/>
          </p:nvPr>
        </p:nvSpPr>
        <p:spPr>
          <a:xfrm>
            <a:off x="977337" y="3571875"/>
            <a:ext cx="22429328" cy="8036719"/>
          </a:xfrm>
          <a:prstGeom prst="rect">
            <a:avLst/>
          </a:prstGeom>
        </p:spPr>
        <p:txBody>
          <a:bodyPr anchor="t"/>
          <a:lstStyle/>
          <a:p>
            <a:pPr>
              <a:buBlip>
                <a:blip r:embed="rId2"/>
              </a:buBlip>
              <a:defRPr sz="7500">
                <a:solidFill>
                  <a:srgbClr val="A94400"/>
                </a:solidFill>
              </a:defRPr>
            </a:pPr>
            <a:r>
              <a:t>Hospitality - philoxenos</a:t>
            </a:r>
          </a:p>
          <a:p>
            <a:pPr lvl="2" marL="0" indent="457200">
              <a:buSzTx/>
              <a:buNone/>
              <a:defRPr sz="7500">
                <a:solidFill>
                  <a:srgbClr val="A94400"/>
                </a:solidFill>
              </a:defRPr>
            </a:pPr>
            <a:r>
              <a:t>____________________ (philo) + ____________________ (xenos) = _________________________________</a:t>
            </a:r>
          </a:p>
        </p:txBody>
      </p:sp>
      <p:sp>
        <p:nvSpPr>
          <p:cNvPr id="161" name="Love"/>
          <p:cNvSpPr txBox="1"/>
          <p:nvPr/>
        </p:nvSpPr>
        <p:spPr>
          <a:xfrm>
            <a:off x="3627673" y="5148857"/>
            <a:ext cx="1993138" cy="1235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sz="7500">
                <a:solidFill>
                  <a:srgbClr val="A94400"/>
                </a:solidFill>
                <a:latin typeface="+mn-lt"/>
                <a:ea typeface="+mn-ea"/>
                <a:cs typeface="+mn-cs"/>
                <a:sym typeface="Gill Sans"/>
              </a:defRPr>
            </a:lvl1pPr>
          </a:lstStyle>
          <a:p>
            <a:pPr/>
            <a:r>
              <a:t>Love</a:t>
            </a:r>
          </a:p>
        </p:txBody>
      </p:sp>
      <p:sp>
        <p:nvSpPr>
          <p:cNvPr id="162" name="Stranger"/>
          <p:cNvSpPr txBox="1"/>
          <p:nvPr/>
        </p:nvSpPr>
        <p:spPr>
          <a:xfrm>
            <a:off x="3627673" y="6220420"/>
            <a:ext cx="3408865" cy="1235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sz="7500">
                <a:solidFill>
                  <a:srgbClr val="A94400"/>
                </a:solidFill>
                <a:latin typeface="+mn-lt"/>
                <a:ea typeface="+mn-ea"/>
                <a:cs typeface="+mn-cs"/>
                <a:sym typeface="Gill Sans"/>
              </a:defRPr>
            </a:lvl1pPr>
          </a:lstStyle>
          <a:p>
            <a:pPr/>
            <a:r>
              <a:t>Stranger</a:t>
            </a:r>
          </a:p>
        </p:txBody>
      </p:sp>
      <p:sp>
        <p:nvSpPr>
          <p:cNvPr id="163" name="To show love toward a stranger"/>
          <p:cNvSpPr txBox="1"/>
          <p:nvPr/>
        </p:nvSpPr>
        <p:spPr>
          <a:xfrm>
            <a:off x="3627673" y="7338020"/>
            <a:ext cx="14741705" cy="123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584200">
              <a:defRPr sz="7500">
                <a:solidFill>
                  <a:srgbClr val="A94400"/>
                </a:solidFill>
                <a:latin typeface="+mn-lt"/>
                <a:ea typeface="+mn-ea"/>
                <a:cs typeface="+mn-cs"/>
                <a:sym typeface="Gill Sans"/>
              </a:defRPr>
            </a:lvl1pPr>
          </a:lstStyle>
          <a:p>
            <a:pPr/>
            <a:r>
              <a:t>To show love toward a stranger</a:t>
            </a:r>
          </a:p>
        </p:txBody>
      </p:sp>
      <p:pic>
        <p:nvPicPr>
          <p:cNvPr id="164"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animEffect filter="fade" transition="in">
                                      <p:cBhvr>
                                        <p:cTn id="7" dur="1000"/>
                                        <p:tgtEl>
                                          <p:spTgt spid="16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1">
                                            <p:txEl>
                                              <p:pRg st="0" end="0"/>
                                            </p:txEl>
                                          </p:spTgt>
                                        </p:tgtEl>
                                        <p:attrNameLst>
                                          <p:attrName>style.visibility</p:attrName>
                                        </p:attrNameLst>
                                      </p:cBhvr>
                                      <p:to>
                                        <p:strVal val="visible"/>
                                      </p:to>
                                    </p:set>
                                    <p:animEffect filter="fade" transition="in">
                                      <p:cBhvr>
                                        <p:cTn id="10" dur="1000"/>
                                        <p:tgtEl>
                                          <p:spTgt spid="1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162">
                                            <p:bg/>
                                          </p:spTgt>
                                        </p:tgtEl>
                                        <p:attrNameLst>
                                          <p:attrName>style.visibility</p:attrName>
                                        </p:attrNameLst>
                                      </p:cBhvr>
                                      <p:to>
                                        <p:strVal val="visible"/>
                                      </p:to>
                                    </p:set>
                                    <p:animEffect filter="fade" transition="in">
                                      <p:cBhvr>
                                        <p:cTn id="15" dur="1000"/>
                                        <p:tgtEl>
                                          <p:spTgt spid="162">
                                            <p:bg/>
                                          </p:spTgt>
                                        </p:tgtEl>
                                      </p:cBhvr>
                                    </p:animEffect>
                                  </p:childTnLst>
                                </p:cTn>
                              </p:par>
                              <p:par>
                                <p:cTn id="16" presetClass="entr" nodeType="withEffect" presetSubtype="0" presetID="10" grpId="2" fill="hold">
                                  <p:stCondLst>
                                    <p:cond delay="0"/>
                                  </p:stCondLst>
                                  <p:iterate type="el" backwards="0">
                                    <p:tmAbs val="0"/>
                                  </p:iterate>
                                  <p:childTnLst>
                                    <p:set>
                                      <p:cBhvr>
                                        <p:cTn id="17" fill="hold"/>
                                        <p:tgtEl>
                                          <p:spTgt spid="162">
                                            <p:txEl>
                                              <p:pRg st="0" end="0"/>
                                            </p:txEl>
                                          </p:spTgt>
                                        </p:tgtEl>
                                        <p:attrNameLst>
                                          <p:attrName>style.visibility</p:attrName>
                                        </p:attrNameLst>
                                      </p:cBhvr>
                                      <p:to>
                                        <p:strVal val="visible"/>
                                      </p:to>
                                    </p:set>
                                    <p:animEffect filter="fade" transition="in">
                                      <p:cBhvr>
                                        <p:cTn id="18" dur="1000"/>
                                        <p:tgtEl>
                                          <p:spTgt spid="16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3" fill="hold">
                                  <p:stCondLst>
                                    <p:cond delay="0"/>
                                  </p:stCondLst>
                                  <p:iterate type="el" backwards="0">
                                    <p:tmAbs val="0"/>
                                  </p:iterate>
                                  <p:childTnLst>
                                    <p:set>
                                      <p:cBhvr>
                                        <p:cTn id="22" fill="hold"/>
                                        <p:tgtEl>
                                          <p:spTgt spid="163">
                                            <p:bg/>
                                          </p:spTgt>
                                        </p:tgtEl>
                                        <p:attrNameLst>
                                          <p:attrName>style.visibility</p:attrName>
                                        </p:attrNameLst>
                                      </p:cBhvr>
                                      <p:to>
                                        <p:strVal val="visible"/>
                                      </p:to>
                                    </p:set>
                                    <p:animEffect filter="fade" transition="in">
                                      <p:cBhvr>
                                        <p:cTn id="23" dur="1000"/>
                                        <p:tgtEl>
                                          <p:spTgt spid="163">
                                            <p:bg/>
                                          </p:spTgt>
                                        </p:tgtEl>
                                      </p:cBhvr>
                                    </p:animEffect>
                                  </p:childTnLst>
                                </p:cTn>
                              </p:par>
                              <p:par>
                                <p:cTn id="24" presetClass="entr" nodeType="withEffect" presetSubtype="0" presetID="10" grpId="3" fill="hold">
                                  <p:stCondLst>
                                    <p:cond delay="0"/>
                                  </p:stCondLst>
                                  <p:iterate type="el" backwards="0">
                                    <p:tmAbs val="0"/>
                                  </p:iterate>
                                  <p:childTnLst>
                                    <p:set>
                                      <p:cBhvr>
                                        <p:cTn id="25" fill="hold"/>
                                        <p:tgtEl>
                                          <p:spTgt spid="163">
                                            <p:txEl>
                                              <p:pRg st="0" end="0"/>
                                            </p:txEl>
                                          </p:spTgt>
                                        </p:tgtEl>
                                        <p:attrNameLst>
                                          <p:attrName>style.visibility</p:attrName>
                                        </p:attrNameLst>
                                      </p:cBhvr>
                                      <p:to>
                                        <p:strVal val="visible"/>
                                      </p:to>
                                    </p:set>
                                    <p:animEffect filter="fade" transition="in">
                                      <p:cBhvr>
                                        <p:cTn id="26" dur="1000"/>
                                        <p:tgtEl>
                                          <p:spTgt spid="16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2"/>
      <p:bldP build="p" bldLvl="5" animBg="1" rev="0" advAuto="0" spid="163" grpId="3"/>
      <p:bldP build="p" bldLvl="5" animBg="1" rev="0" advAuto="0" spid="16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66" name="Hospitality in the church"/>
          <p:cNvSpPr txBox="1"/>
          <p:nvPr>
            <p:ph type="title"/>
          </p:nvPr>
        </p:nvSpPr>
        <p:spPr>
          <a:xfrm>
            <a:off x="1531488" y="2613422"/>
            <a:ext cx="21321025" cy="4107657"/>
          </a:xfrm>
          <a:prstGeom prst="rect">
            <a:avLst/>
          </a:prstGeom>
        </p:spPr>
        <p:txBody>
          <a:bodyPr/>
          <a:lstStyle>
            <a:lvl1pPr>
              <a:defRPr spc="55" sz="11000">
                <a:solidFill>
                  <a:srgbClr val="A94400"/>
                </a:solidFill>
              </a:defRPr>
            </a:lvl1pPr>
          </a:lstStyle>
          <a:p>
            <a:pPr/>
            <a:r>
              <a:t>Hospitality in the church</a:t>
            </a:r>
          </a:p>
        </p:txBody>
      </p:sp>
      <p:pic>
        <p:nvPicPr>
          <p:cNvPr id="167"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69" name="1. Treating Our Guests Well"/>
          <p:cNvSpPr txBox="1"/>
          <p:nvPr>
            <p:ph type="title"/>
          </p:nvPr>
        </p:nvSpPr>
        <p:spPr>
          <a:xfrm>
            <a:off x="813531" y="428625"/>
            <a:ext cx="22756938" cy="2928938"/>
          </a:xfrm>
          <a:prstGeom prst="rect">
            <a:avLst/>
          </a:prstGeom>
        </p:spPr>
        <p:txBody>
          <a:bodyPr/>
          <a:lstStyle/>
          <a:p>
            <a:pPr>
              <a:defRPr spc="55" sz="11000">
                <a:solidFill>
                  <a:srgbClr val="A94400"/>
                </a:solidFill>
              </a:defRPr>
            </a:pPr>
            <a:r>
              <a:t>1. Treating Our </a:t>
            </a:r>
            <a:r>
              <a:rPr u="sng"/>
              <a:t>Guests</a:t>
            </a:r>
            <a:r>
              <a:t> Well</a:t>
            </a:r>
          </a:p>
        </p:txBody>
      </p:sp>
      <p:sp>
        <p:nvSpPr>
          <p:cNvPr id="170" name="“Let love of the brethren continue. Do not neglect to show hospitality to strangers, for by this some have entertained angels without knowing it” Hebrews 13:1-2"/>
          <p:cNvSpPr txBox="1"/>
          <p:nvPr>
            <p:ph type="body" idx="1"/>
          </p:nvPr>
        </p:nvSpPr>
        <p:spPr>
          <a:xfrm>
            <a:off x="965987" y="3881437"/>
            <a:ext cx="22452026" cy="8036720"/>
          </a:xfrm>
          <a:prstGeom prst="rect">
            <a:avLst/>
          </a:prstGeom>
        </p:spPr>
        <p:txBody>
          <a:bodyPr anchor="t"/>
          <a:lstStyle>
            <a:lvl1pPr marL="556126" indent="-556126">
              <a:buBlip>
                <a:blip r:embed="rId2"/>
              </a:buBlip>
              <a:defRPr sz="7500">
                <a:solidFill>
                  <a:srgbClr val="A94400"/>
                </a:solidFill>
              </a:defRPr>
            </a:lvl1pPr>
          </a:lstStyle>
          <a:p>
            <a:pPr/>
            <a:r>
              <a:t>“Let love of the brethren continue. Do not neglect to show hospitality to strangers, for by this some have entertained angels without knowing it” Hebrews 13:1-2</a:t>
            </a:r>
          </a:p>
        </p:txBody>
      </p:sp>
      <p:pic>
        <p:nvPicPr>
          <p:cNvPr id="171"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3" name="1. Treating Our Guests Well"/>
          <p:cNvSpPr txBox="1"/>
          <p:nvPr>
            <p:ph type="title"/>
          </p:nvPr>
        </p:nvSpPr>
        <p:spPr>
          <a:xfrm>
            <a:off x="813531" y="428625"/>
            <a:ext cx="22756938" cy="2928938"/>
          </a:xfrm>
          <a:prstGeom prst="rect">
            <a:avLst/>
          </a:prstGeom>
        </p:spPr>
        <p:txBody>
          <a:bodyPr/>
          <a:lstStyle/>
          <a:p>
            <a:pPr>
              <a:defRPr spc="55" sz="11000">
                <a:solidFill>
                  <a:srgbClr val="A94400"/>
                </a:solidFill>
              </a:defRPr>
            </a:pPr>
            <a:r>
              <a:t>1. Treating Our </a:t>
            </a:r>
            <a:r>
              <a:rPr u="sng"/>
              <a:t>Guests</a:t>
            </a:r>
            <a:r>
              <a:t> Well</a:t>
            </a:r>
          </a:p>
        </p:txBody>
      </p:sp>
      <p:sp>
        <p:nvSpPr>
          <p:cNvPr id="174" name="Genesis 18"/>
          <p:cNvSpPr txBox="1"/>
          <p:nvPr>
            <p:ph type="body" idx="1"/>
          </p:nvPr>
        </p:nvSpPr>
        <p:spPr>
          <a:xfrm>
            <a:off x="965987" y="3881437"/>
            <a:ext cx="22452026" cy="8036720"/>
          </a:xfrm>
          <a:prstGeom prst="rect">
            <a:avLst/>
          </a:prstGeom>
        </p:spPr>
        <p:txBody>
          <a:bodyPr anchor="t"/>
          <a:lstStyle>
            <a:lvl1pPr marL="556126" indent="-556126">
              <a:buBlip>
                <a:blip r:embed="rId2"/>
              </a:buBlip>
              <a:defRPr sz="7500">
                <a:solidFill>
                  <a:srgbClr val="A94400"/>
                </a:solidFill>
              </a:defRPr>
            </a:lvl1pPr>
          </a:lstStyle>
          <a:p>
            <a:pPr/>
            <a:r>
              <a:t>Genesis 18</a:t>
            </a:r>
          </a:p>
        </p:txBody>
      </p:sp>
      <p:pic>
        <p:nvPicPr>
          <p:cNvPr id="175"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7" name="2. How Many Guests Return?"/>
          <p:cNvSpPr txBox="1"/>
          <p:nvPr>
            <p:ph type="title"/>
          </p:nvPr>
        </p:nvSpPr>
        <p:spPr>
          <a:xfrm>
            <a:off x="666004" y="428625"/>
            <a:ext cx="23051991" cy="2928938"/>
          </a:xfrm>
          <a:prstGeom prst="rect">
            <a:avLst/>
          </a:prstGeom>
        </p:spPr>
        <p:txBody>
          <a:bodyPr/>
          <a:lstStyle/>
          <a:p>
            <a:pPr>
              <a:defRPr spc="-275" sz="11000">
                <a:solidFill>
                  <a:srgbClr val="A94400"/>
                </a:solidFill>
              </a:defRPr>
            </a:pPr>
            <a:r>
              <a:t>2. How Many </a:t>
            </a:r>
            <a:r>
              <a:rPr u="sng"/>
              <a:t>Guests</a:t>
            </a:r>
            <a:r>
              <a:t> Return?</a:t>
            </a:r>
          </a:p>
        </p:txBody>
      </p:sp>
      <p:graphicFrame>
        <p:nvGraphicFramePr>
          <p:cNvPr id="178" name="3D Column Chart"/>
          <p:cNvGraphicFramePr/>
          <p:nvPr/>
        </p:nvGraphicFramePr>
        <p:xfrm>
          <a:off x="-142521" y="3401471"/>
          <a:ext cx="21611444" cy="9969004"/>
        </p:xfrm>
        <a:graphic xmlns:a="http://schemas.openxmlformats.org/drawingml/2006/main">
          <a:graphicData uri="http://schemas.openxmlformats.org/drawingml/2006/chart">
            <c:chart xmlns:c="http://schemas.openxmlformats.org/drawingml/2006/chart" r:id="rId2"/>
          </a:graphicData>
        </a:graphic>
      </p:graphicFrame>
      <p:pic>
        <p:nvPicPr>
          <p:cNvPr id="179"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childTnLst>
                                    <p:set>
                                      <p:cBhvr>
                                        <p:cTn id="6" fill="hold"/>
                                        <p:tgtEl>
                                          <p:spTgt spid="178">
                                            <p:graphicEl>
                                              <a:chart bldStep="gridLegend" categoryIdx="-3" seriesIdx="-3"/>
                                            </p:graphicEl>
                                          </p:spTgt>
                                        </p:tgtEl>
                                        <p:attrNameLst>
                                          <p:attrName>style.visibility</p:attrName>
                                        </p:attrNameLst>
                                      </p:cBhvr>
                                      <p:to>
                                        <p:strVal val="visible"/>
                                      </p:to>
                                    </p:set>
                                    <p:animEffect filter="wipe(down)" transition="in">
                                      <p:cBhvr>
                                        <p:cTn id="7" dur="500"/>
                                        <p:tgtEl>
                                          <p:spTgt spid="178">
                                            <p:graphicEl>
                                              <a:chart bldStep="gridLegend" categoryIdx="-3" seriesIdx="-3"/>
                                            </p:graphicEl>
                                          </p:spTgt>
                                        </p:tgtEl>
                                      </p:cBhvr>
                                    </p:animEffect>
                                  </p:childTnLst>
                                </p:cTn>
                              </p:par>
                            </p:childTnLst>
                          </p:cTn>
                        </p:par>
                        <p:par>
                          <p:cTn id="8" fill="hold">
                            <p:stCondLst>
                              <p:cond delay="500"/>
                            </p:stCondLst>
                            <p:childTnLst>
                              <p:par>
                                <p:cTn id="9" presetClass="entr" nodeType="afterEffect" presetSubtype="4" presetID="22" grpId="1" fill="hold">
                                  <p:stCondLst>
                                    <p:cond delay="1000"/>
                                  </p:stCondLst>
                                  <p:childTnLst>
                                    <p:set>
                                      <p:cBhvr>
                                        <p:cTn id="10" fill="hold"/>
                                        <p:tgtEl>
                                          <p:spTgt spid="178">
                                            <p:graphicEl>
                                              <a:chart bldStep="ptInCategory" categoryIdx="0" seriesIdx="0"/>
                                            </p:graphicEl>
                                          </p:spTgt>
                                        </p:tgtEl>
                                        <p:attrNameLst>
                                          <p:attrName>style.visibility</p:attrName>
                                        </p:attrNameLst>
                                      </p:cBhvr>
                                      <p:to>
                                        <p:strVal val="visible"/>
                                      </p:to>
                                    </p:set>
                                    <p:animEffect filter="wipe(down)" transition="in">
                                      <p:cBhvr>
                                        <p:cTn id="11" dur="500"/>
                                        <p:tgtEl>
                                          <p:spTgt spid="178">
                                            <p:graphicEl>
                                              <a:chart bldStep="ptInCategory" categoryIdx="0" seriesIdx="0"/>
                                            </p:graphicEl>
                                          </p:spTgt>
                                        </p:tgtEl>
                                      </p:cBhvr>
                                    </p:animEffect>
                                  </p:childTnLst>
                                </p:cTn>
                              </p:par>
                            </p:childTnLst>
                          </p:cTn>
                        </p:par>
                        <p:par>
                          <p:cTn id="12" fill="hold">
                            <p:stCondLst>
                              <p:cond delay="2000"/>
                            </p:stCondLst>
                            <p:childTnLst>
                              <p:par>
                                <p:cTn id="13" presetClass="entr" nodeType="afterEffect" presetSubtype="4" presetID="22" grpId="1" fill="hold">
                                  <p:stCondLst>
                                    <p:cond delay="1000"/>
                                  </p:stCondLst>
                                  <p:childTnLst>
                                    <p:set>
                                      <p:cBhvr>
                                        <p:cTn id="14" fill="hold"/>
                                        <p:tgtEl>
                                          <p:spTgt spid="178">
                                            <p:graphicEl>
                                              <a:chart bldStep="ptInCategory" categoryIdx="0" seriesIdx="1"/>
                                            </p:graphicEl>
                                          </p:spTgt>
                                        </p:tgtEl>
                                        <p:attrNameLst>
                                          <p:attrName>style.visibility</p:attrName>
                                        </p:attrNameLst>
                                      </p:cBhvr>
                                      <p:to>
                                        <p:strVal val="visible"/>
                                      </p:to>
                                    </p:set>
                                    <p:animEffect filter="wipe(down)" transition="in">
                                      <p:cBhvr>
                                        <p:cTn id="15" dur="500"/>
                                        <p:tgtEl>
                                          <p:spTgt spid="178">
                                            <p:graphicEl>
                                              <a:chart bldStep="ptInCategory" categoryIdx="0" seriesIdx="1"/>
                                            </p:graphicEl>
                                          </p:spTgt>
                                        </p:tgtEl>
                                      </p:cBhvr>
                                    </p:animEffect>
                                  </p:childTnLst>
                                </p:cTn>
                              </p:par>
                            </p:childTnLst>
                          </p:cTn>
                        </p:par>
                        <p:par>
                          <p:cTn id="16" fill="hold">
                            <p:stCondLst>
                              <p:cond delay="3500"/>
                            </p:stCondLst>
                            <p:childTnLst>
                              <p:par>
                                <p:cTn id="17" presetClass="entr" nodeType="afterEffect" presetSubtype="4" presetID="22" grpId="1" fill="hold">
                                  <p:stCondLst>
                                    <p:cond delay="1000"/>
                                  </p:stCondLst>
                                  <p:childTnLst>
                                    <p:set>
                                      <p:cBhvr>
                                        <p:cTn id="18" fill="hold"/>
                                        <p:tgtEl>
                                          <p:spTgt spid="178">
                                            <p:graphicEl>
                                              <a:chart bldStep="ptInCategory" categoryIdx="1" seriesIdx="0"/>
                                            </p:graphicEl>
                                          </p:spTgt>
                                        </p:tgtEl>
                                        <p:attrNameLst>
                                          <p:attrName>style.visibility</p:attrName>
                                        </p:attrNameLst>
                                      </p:cBhvr>
                                      <p:to>
                                        <p:strVal val="visible"/>
                                      </p:to>
                                    </p:set>
                                    <p:animEffect filter="wipe(down)" transition="in">
                                      <p:cBhvr>
                                        <p:cTn id="19" dur="500"/>
                                        <p:tgtEl>
                                          <p:spTgt spid="178">
                                            <p:graphicEl>
                                              <a:chart bldStep="ptInCategory" categoryIdx="1" seriesIdx="0"/>
                                            </p:graphicEl>
                                          </p:spTgt>
                                        </p:tgtEl>
                                      </p:cBhvr>
                                    </p:animEffect>
                                  </p:childTnLst>
                                </p:cTn>
                              </p:par>
                            </p:childTnLst>
                          </p:cTn>
                        </p:par>
                        <p:par>
                          <p:cTn id="20" fill="hold">
                            <p:stCondLst>
                              <p:cond delay="5000"/>
                            </p:stCondLst>
                            <p:childTnLst>
                              <p:par>
                                <p:cTn id="21" presetClass="entr" nodeType="afterEffect" presetSubtype="4" presetID="22" grpId="1" fill="hold">
                                  <p:stCondLst>
                                    <p:cond delay="1000"/>
                                  </p:stCondLst>
                                  <p:childTnLst>
                                    <p:set>
                                      <p:cBhvr>
                                        <p:cTn id="22" fill="hold"/>
                                        <p:tgtEl>
                                          <p:spTgt spid="178">
                                            <p:graphicEl>
                                              <a:chart bldStep="ptInCategory" categoryIdx="1" seriesIdx="1"/>
                                            </p:graphicEl>
                                          </p:spTgt>
                                        </p:tgtEl>
                                        <p:attrNameLst>
                                          <p:attrName>style.visibility</p:attrName>
                                        </p:attrNameLst>
                                      </p:cBhvr>
                                      <p:to>
                                        <p:strVal val="visible"/>
                                      </p:to>
                                    </p:set>
                                    <p:animEffect filter="wipe(down)" transition="in">
                                      <p:cBhvr>
                                        <p:cTn id="23" dur="500"/>
                                        <p:tgtEl>
                                          <p:spTgt spid="178">
                                            <p:graphicEl>
                                              <a:chart bldStep="ptInCategory" categoryIdx="1" seriesIdx="1"/>
                                            </p:graphicEl>
                                          </p:spTgt>
                                        </p:tgtEl>
                                      </p:cBhvr>
                                    </p:animEffect>
                                  </p:childTnLst>
                                </p:cTn>
                              </p:par>
                            </p:childTnLst>
                          </p:cTn>
                        </p:par>
                        <p:par>
                          <p:cTn id="24" fill="hold">
                            <p:stCondLst>
                              <p:cond delay="6500"/>
                            </p:stCondLst>
                            <p:childTnLst>
                              <p:par>
                                <p:cTn id="25" presetClass="entr" nodeType="afterEffect" presetSubtype="4" presetID="22" grpId="1" fill="hold">
                                  <p:stCondLst>
                                    <p:cond delay="1000"/>
                                  </p:stCondLst>
                                  <p:childTnLst>
                                    <p:set>
                                      <p:cBhvr>
                                        <p:cTn id="26" fill="hold"/>
                                        <p:tgtEl>
                                          <p:spTgt spid="178">
                                            <p:graphicEl>
                                              <a:chart bldStep="ptInCategory" categoryIdx="2" seriesIdx="0"/>
                                            </p:graphicEl>
                                          </p:spTgt>
                                        </p:tgtEl>
                                        <p:attrNameLst>
                                          <p:attrName>style.visibility</p:attrName>
                                        </p:attrNameLst>
                                      </p:cBhvr>
                                      <p:to>
                                        <p:strVal val="visible"/>
                                      </p:to>
                                    </p:set>
                                    <p:animEffect filter="wipe(down)" transition="in">
                                      <p:cBhvr>
                                        <p:cTn id="27" dur="500"/>
                                        <p:tgtEl>
                                          <p:spTgt spid="178">
                                            <p:graphicEl>
                                              <a:chart bldStep="ptInCategory" categoryIdx="2" seriesIdx="0"/>
                                            </p:graphicEl>
                                          </p:spTgt>
                                        </p:tgtEl>
                                      </p:cBhvr>
                                    </p:animEffect>
                                  </p:childTnLst>
                                </p:cTn>
                              </p:par>
                            </p:childTnLst>
                          </p:cTn>
                        </p:par>
                        <p:par>
                          <p:cTn id="28" fill="hold">
                            <p:stCondLst>
                              <p:cond delay="8000"/>
                            </p:stCondLst>
                            <p:childTnLst>
                              <p:par>
                                <p:cTn id="29" presetClass="entr" nodeType="afterEffect" presetSubtype="4" presetID="22" grpId="1" fill="hold">
                                  <p:stCondLst>
                                    <p:cond delay="1000"/>
                                  </p:stCondLst>
                                  <p:childTnLst>
                                    <p:set>
                                      <p:cBhvr>
                                        <p:cTn id="30" fill="hold"/>
                                        <p:tgtEl>
                                          <p:spTgt spid="178">
                                            <p:graphicEl>
                                              <a:chart bldStep="ptInCategory" categoryIdx="2" seriesIdx="1"/>
                                            </p:graphicEl>
                                          </p:spTgt>
                                        </p:tgtEl>
                                        <p:attrNameLst>
                                          <p:attrName>style.visibility</p:attrName>
                                        </p:attrNameLst>
                                      </p:cBhvr>
                                      <p:to>
                                        <p:strVal val="visible"/>
                                      </p:to>
                                    </p:set>
                                    <p:animEffect filter="wipe(down)" transition="in">
                                      <p:cBhvr>
                                        <p:cTn id="31" dur="500"/>
                                        <p:tgtEl>
                                          <p:spTgt spid="178">
                                            <p:graphicEl>
                                              <a:chart bldStep="ptInCategory" categoryIdx="2" seriesIdx="1"/>
                                            </p:graphic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Graphic spid="178" grpI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1" name="3. Why do guests return?"/>
          <p:cNvSpPr txBox="1"/>
          <p:nvPr>
            <p:ph type="title"/>
          </p:nvPr>
        </p:nvSpPr>
        <p:spPr>
          <a:xfrm>
            <a:off x="930825" y="428625"/>
            <a:ext cx="22522349" cy="2928938"/>
          </a:xfrm>
          <a:prstGeom prst="rect">
            <a:avLst/>
          </a:prstGeom>
        </p:spPr>
        <p:txBody>
          <a:bodyPr/>
          <a:lstStyle/>
          <a:p>
            <a:pPr>
              <a:defRPr spc="-275" sz="11000">
                <a:solidFill>
                  <a:srgbClr val="A94400"/>
                </a:solidFill>
              </a:defRPr>
            </a:pPr>
            <a:r>
              <a:t>3. Why do </a:t>
            </a:r>
            <a:r>
              <a:rPr u="sng"/>
              <a:t>guests</a:t>
            </a:r>
            <a:r>
              <a:t> return?</a:t>
            </a:r>
          </a:p>
        </p:txBody>
      </p:sp>
      <p:pic>
        <p:nvPicPr>
          <p:cNvPr id="182"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83" name="“The mystery which has been hidden from the past ages and generations, but has now been manifested to His saints, to whom God willed to make known what is the riches of the glory of this mystery among the Gentiles, which is Christ in you, the hope of glo"/>
          <p:cNvSpPr txBox="1"/>
          <p:nvPr>
            <p:ph type="body" idx="1"/>
          </p:nvPr>
        </p:nvSpPr>
        <p:spPr>
          <a:xfrm>
            <a:off x="955755" y="3570287"/>
            <a:ext cx="22472490" cy="8997312"/>
          </a:xfrm>
          <a:prstGeom prst="rect">
            <a:avLst/>
          </a:prstGeom>
        </p:spPr>
        <p:txBody>
          <a:bodyPr anchor="t"/>
          <a:lstStyle>
            <a:lvl1pPr>
              <a:buBlip>
                <a:blip r:embed="rId3"/>
              </a:buBlip>
              <a:defRPr sz="7300">
                <a:solidFill>
                  <a:srgbClr val="A94400"/>
                </a:solidFill>
              </a:defRPr>
            </a:lvl1pPr>
          </a:lstStyle>
          <a:p>
            <a:pPr/>
            <a:r>
              <a:t>“The mystery which has been hidden from the past ages and generations, but has now been manifested to His saints, to whom God willed to make known what is the riches of the glory of this mystery among the Gentiles, which is Christ in you, the hope of glory.  We proclaim Him, admonishing every man and teaching every man             with all wisdom, so that we may present every              man complete in Christ.” Colossians 1:26-28</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5" name="3. Why do guests return?"/>
          <p:cNvSpPr txBox="1"/>
          <p:nvPr>
            <p:ph type="title"/>
          </p:nvPr>
        </p:nvSpPr>
        <p:spPr>
          <a:xfrm>
            <a:off x="1104025" y="428625"/>
            <a:ext cx="22175950" cy="2928938"/>
          </a:xfrm>
          <a:prstGeom prst="rect">
            <a:avLst/>
          </a:prstGeom>
        </p:spPr>
        <p:txBody>
          <a:bodyPr/>
          <a:lstStyle/>
          <a:p>
            <a:pPr>
              <a:defRPr spc="-275" sz="11000">
                <a:solidFill>
                  <a:srgbClr val="A94400"/>
                </a:solidFill>
              </a:defRPr>
            </a:pPr>
            <a:r>
              <a:t>3. Why do </a:t>
            </a:r>
            <a:r>
              <a:rPr u="sng"/>
              <a:t>guests</a:t>
            </a:r>
            <a:r>
              <a:t> return?</a:t>
            </a:r>
          </a:p>
        </p:txBody>
      </p:sp>
      <p:sp>
        <p:nvSpPr>
          <p:cNvPr id="186" name="Matthew 5:13-16…"/>
          <p:cNvSpPr txBox="1"/>
          <p:nvPr>
            <p:ph type="body" idx="1"/>
          </p:nvPr>
        </p:nvSpPr>
        <p:spPr>
          <a:xfrm>
            <a:off x="856133" y="4357687"/>
            <a:ext cx="22671734" cy="8036720"/>
          </a:xfrm>
          <a:prstGeom prst="rect">
            <a:avLst/>
          </a:prstGeom>
        </p:spPr>
        <p:txBody>
          <a:bodyPr anchor="t"/>
          <a:lstStyle/>
          <a:p>
            <a:pPr>
              <a:buBlip>
                <a:blip r:embed="rId2"/>
              </a:buBlip>
              <a:defRPr sz="7500">
                <a:solidFill>
                  <a:srgbClr val="A94400"/>
                </a:solidFill>
              </a:defRPr>
            </a:pPr>
            <a:r>
              <a:t>Matthew 5:13-16</a:t>
            </a:r>
          </a:p>
          <a:p>
            <a:pPr>
              <a:buBlip>
                <a:blip r:embed="rId2"/>
              </a:buBlip>
              <a:defRPr sz="7500">
                <a:solidFill>
                  <a:srgbClr val="A94400"/>
                </a:solidFill>
              </a:defRPr>
            </a:pPr>
          </a:p>
          <a:p>
            <a:pPr>
              <a:buBlip>
                <a:blip r:embed="rId2"/>
              </a:buBlip>
              <a:defRPr sz="7500">
                <a:solidFill>
                  <a:srgbClr val="A94400"/>
                </a:solidFill>
              </a:defRPr>
            </a:pPr>
            <a:r>
              <a:t>“God is love.” 1 John 4:8</a:t>
            </a:r>
          </a:p>
        </p:txBody>
      </p:sp>
      <p:pic>
        <p:nvPicPr>
          <p:cNvPr id="187"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